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9" r:id="rId1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0928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187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020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291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9903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4293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603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741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1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9799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7848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2CA76-0CAC-4020-95FD-AC0A6F9E61EF}" type="datetimeFigureOut">
              <a:rPr lang="es-SV" smtClean="0"/>
              <a:t>10/09/2018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66D8F-3E10-4951-81B2-82311D0F28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281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sz="8000" b="1" dirty="0" smtClean="0">
              <a:solidFill>
                <a:srgbClr val="7030A0"/>
              </a:solidFill>
              <a:latin typeface="Agency FB" panose="020B0503020202020204" pitchFamily="34" charset="0"/>
            </a:endParaRPr>
          </a:p>
          <a:p>
            <a:pPr algn="ctr"/>
            <a:r>
              <a:rPr lang="es-SV" sz="8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INNOVACIONES </a:t>
            </a:r>
            <a:r>
              <a:rPr lang="es-SV" sz="8000" b="1" dirty="0">
                <a:solidFill>
                  <a:srgbClr val="7030A0"/>
                </a:solidFill>
                <a:latin typeface="Agency FB" panose="020B0503020202020204" pitchFamily="34" charset="0"/>
              </a:rPr>
              <a:t>SOBRE LA PRUEBA EN RELACIÓN A LA TECNOLOGÍA</a:t>
            </a:r>
            <a:r>
              <a:rPr lang="es-SV" sz="8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.</a:t>
            </a:r>
            <a:endParaRPr lang="es-SV" sz="8000" b="1" dirty="0" smtClean="0">
              <a:solidFill>
                <a:srgbClr val="002060"/>
              </a:solidFill>
              <a:latin typeface="Agency FB" panose="020B0503020202020204" pitchFamily="34" charset="0"/>
            </a:endParaRPr>
          </a:p>
          <a:p>
            <a:pPr algn="ctr"/>
            <a:r>
              <a:rPr lang="es-SV" sz="80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Dr. Saúl Ernesto morales </a:t>
            </a:r>
            <a:endParaRPr lang="es-SV" sz="8000" dirty="0">
              <a:solidFill>
                <a:srgbClr val="002060"/>
              </a:solidFill>
              <a:latin typeface="Agency FB" panose="020B0503020202020204" pitchFamily="34" charset="0"/>
            </a:endParaRPr>
          </a:p>
          <a:p>
            <a:pPr algn="ctr"/>
            <a:endParaRPr lang="es-SV" sz="8000" dirty="0">
              <a:solidFill>
                <a:srgbClr val="7030A0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Rectángulo"/>
          <p:cNvSpPr/>
          <p:nvPr/>
        </p:nvSpPr>
        <p:spPr>
          <a:xfrm>
            <a:off x="497743" y="3244334"/>
            <a:ext cx="814851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sz="6000" b="1" i="1" dirty="0"/>
              <a:t>Naturaleza y valoración. </a:t>
            </a:r>
          </a:p>
        </p:txBody>
      </p:sp>
    </p:spTree>
    <p:extLst>
      <p:ext uri="{BB962C8B-B14F-4D97-AF65-F5344CB8AC3E}">
        <p14:creationId xmlns:p14="http://schemas.microsoft.com/office/powerpoint/2010/main" val="400835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0" b="1" i="1" dirty="0" smtClean="0">
                <a:solidFill>
                  <a:srgbClr val="FF0000"/>
                </a:solidFill>
              </a:rPr>
              <a:t>Tratamiento </a:t>
            </a:r>
            <a:r>
              <a:rPr lang="es-SV" sz="8000" b="1" i="1" dirty="0">
                <a:solidFill>
                  <a:srgbClr val="FF0000"/>
                </a:solidFill>
              </a:rPr>
              <a:t>judicial de las nuevas pruebas para su valoración</a:t>
            </a:r>
            <a:r>
              <a:rPr lang="es-SV" sz="8000" b="1" i="1" dirty="0" smtClean="0">
                <a:solidFill>
                  <a:srgbClr val="FF0000"/>
                </a:solidFill>
              </a:rPr>
              <a:t>.</a:t>
            </a:r>
            <a:endParaRPr lang="es-SV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3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b="1" i="1" dirty="0">
              <a:solidFill>
                <a:srgbClr val="FF0000"/>
              </a:solidFill>
            </a:endParaRPr>
          </a:p>
          <a:p>
            <a:pPr algn="ctr"/>
            <a:r>
              <a:rPr lang="es-SV" sz="9600" b="1" i="1" dirty="0" err="1" smtClean="0">
                <a:solidFill>
                  <a:srgbClr val="FF0000"/>
                </a:solidFill>
              </a:rPr>
              <a:t>clusiones</a:t>
            </a:r>
            <a:r>
              <a:rPr lang="es-SV" sz="9600" b="1" i="1" dirty="0">
                <a:solidFill>
                  <a:srgbClr val="FF0000"/>
                </a:solidFill>
              </a:rPr>
              <a:t>.</a:t>
            </a:r>
            <a:endParaRPr lang="es-SV" sz="9600" dirty="0">
              <a:solidFill>
                <a:srgbClr val="FF0000"/>
              </a:solidFill>
            </a:endParaRPr>
          </a:p>
          <a:p>
            <a:pPr algn="ctr"/>
            <a:endParaRPr lang="es-SV" sz="9600" dirty="0">
              <a:solidFill>
                <a:srgbClr val="FF0000"/>
              </a:solidFill>
            </a:endParaRPr>
          </a:p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076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Rectángulo redondeado"/>
          <p:cNvSpPr/>
          <p:nvPr/>
        </p:nvSpPr>
        <p:spPr>
          <a:xfrm>
            <a:off x="1619672" y="1340768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600" b="1" dirty="0" smtClean="0"/>
              <a:t>GRACIAS. </a:t>
            </a:r>
            <a:endParaRPr lang="es-SV" sz="9600" b="1" dirty="0"/>
          </a:p>
        </p:txBody>
      </p:sp>
    </p:spTree>
    <p:extLst>
      <p:ext uri="{BB962C8B-B14F-4D97-AF65-F5344CB8AC3E}">
        <p14:creationId xmlns:p14="http://schemas.microsoft.com/office/powerpoint/2010/main" val="24671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SV" sz="2800" b="1" dirty="0"/>
              <a:t>INNOVACIONES SOBRE LA PRUEBA EN RELACIÓN A LA TECNOLOGÍA.</a:t>
            </a:r>
            <a:endParaRPr lang="es-SV" sz="2800" dirty="0"/>
          </a:p>
          <a:p>
            <a:pPr algn="just"/>
            <a:r>
              <a:rPr lang="es-SV" sz="2800" b="1" dirty="0" smtClean="0"/>
              <a:t>Sumario</a:t>
            </a:r>
            <a:r>
              <a:rPr lang="es-SV" sz="2800" b="1" dirty="0"/>
              <a:t>. </a:t>
            </a:r>
            <a:endParaRPr lang="es-SV" sz="2800" b="1" dirty="0" smtClean="0"/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Introducción.</a:t>
            </a:r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Regulación </a:t>
            </a:r>
            <a:r>
              <a:rPr lang="es-SV" sz="2800" b="1" i="1" dirty="0"/>
              <a:t>legal y su marco histórico en El Salvador. </a:t>
            </a:r>
            <a:endParaRPr lang="es-SV" sz="2800" b="1" i="1" dirty="0" smtClean="0"/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Conceptuación</a:t>
            </a:r>
            <a:r>
              <a:rPr lang="es-SV" sz="2800" b="1" i="1" dirty="0"/>
              <a:t>. </a:t>
            </a:r>
            <a:endParaRPr lang="es-SV" sz="2800" b="1" i="1" dirty="0" smtClean="0"/>
          </a:p>
          <a:p>
            <a:pPr marL="342900" indent="-342900" algn="just">
              <a:buAutoNum type="arabicPeriod"/>
            </a:pPr>
            <a:r>
              <a:rPr lang="es-ES" sz="2800" b="1" i="1" dirty="0" smtClean="0"/>
              <a:t>Las </a:t>
            </a:r>
            <a:r>
              <a:rPr lang="es-ES" sz="2800" b="1" i="1" dirty="0"/>
              <a:t>pruebas consisten en instrumentos públicos o privados en relación </a:t>
            </a:r>
            <a:r>
              <a:rPr lang="es-SV" sz="2800" b="1" i="1" dirty="0"/>
              <a:t>los medios modernos   y su valoración</a:t>
            </a:r>
            <a:r>
              <a:rPr lang="es-ES" sz="2800" b="1" i="1" dirty="0"/>
              <a:t>. </a:t>
            </a:r>
            <a:endParaRPr lang="es-ES" sz="2800" b="1" i="1" dirty="0" smtClean="0"/>
          </a:p>
          <a:p>
            <a:pPr marL="342900" indent="-342900" algn="just">
              <a:buAutoNum type="arabicPeriod"/>
            </a:pPr>
            <a:r>
              <a:rPr lang="es-ES" sz="2800" b="1" i="1" dirty="0" smtClean="0"/>
              <a:t>Presunciones Y  la teoría de los indicios .</a:t>
            </a:r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Lista </a:t>
            </a:r>
            <a:r>
              <a:rPr lang="es-SV" sz="2800" b="1" i="1" dirty="0"/>
              <a:t>de estos nuevos medios probatorios</a:t>
            </a:r>
            <a:r>
              <a:rPr lang="es-SV" sz="2800" b="1" i="1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Perfil </a:t>
            </a:r>
            <a:r>
              <a:rPr lang="es-SV" sz="2800" b="1" i="1" dirty="0"/>
              <a:t>dogmático de su análisis y contenido del mismo</a:t>
            </a:r>
            <a:r>
              <a:rPr lang="es-SV" sz="2800" b="1" i="1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Naturaleza </a:t>
            </a:r>
            <a:r>
              <a:rPr lang="es-SV" sz="2800" b="1" i="1" dirty="0"/>
              <a:t>y valoración. </a:t>
            </a:r>
            <a:endParaRPr lang="es-SV" sz="2800" b="1" i="1" dirty="0" smtClean="0"/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Tratamiento </a:t>
            </a:r>
            <a:r>
              <a:rPr lang="es-SV" sz="2800" b="1" i="1" dirty="0"/>
              <a:t>judicial de las nuevas pruebas para su valoración. </a:t>
            </a:r>
            <a:endParaRPr lang="es-SV" sz="2800" b="1" i="1" dirty="0" smtClean="0"/>
          </a:p>
          <a:p>
            <a:pPr marL="342900" indent="-342900" algn="just">
              <a:buAutoNum type="arabicPeriod"/>
            </a:pPr>
            <a:r>
              <a:rPr lang="es-SV" sz="2800" b="1" i="1" dirty="0" smtClean="0"/>
              <a:t>Conclusiones</a:t>
            </a:r>
            <a:r>
              <a:rPr lang="es-SV" sz="2800" b="1" i="1" dirty="0"/>
              <a:t>.</a:t>
            </a:r>
            <a:endParaRPr lang="es-SV" sz="2800" dirty="0"/>
          </a:p>
        </p:txBody>
      </p:sp>
    </p:spTree>
    <p:extLst>
      <p:ext uri="{BB962C8B-B14F-4D97-AF65-F5344CB8AC3E}">
        <p14:creationId xmlns:p14="http://schemas.microsoft.com/office/powerpoint/2010/main" val="29206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>
              <a:solidFill>
                <a:srgbClr val="FF0000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0" y="0"/>
            <a:ext cx="9144000" cy="6957392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>
              <a:solidFill>
                <a:srgbClr val="FF0000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034333" y="548680"/>
            <a:ext cx="7056784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600" b="1" dirty="0" smtClean="0">
                <a:solidFill>
                  <a:srgbClr val="FF0000"/>
                </a:solidFill>
              </a:rPr>
              <a:t>CIENCIA</a:t>
            </a:r>
            <a:endParaRPr lang="es-SV" sz="9600" b="1" dirty="0">
              <a:solidFill>
                <a:srgbClr val="FF000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050923" y="2686608"/>
            <a:ext cx="7056784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600" b="1" dirty="0" smtClean="0">
                <a:solidFill>
                  <a:srgbClr val="FF0000"/>
                </a:solidFill>
              </a:rPr>
              <a:t>TECNOLOGIA </a:t>
            </a:r>
            <a:endParaRPr lang="es-SV" sz="9600" b="1" dirty="0">
              <a:solidFill>
                <a:srgbClr val="FF0000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30487" y="4869160"/>
            <a:ext cx="7056784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6600" b="1" dirty="0" smtClean="0">
                <a:solidFill>
                  <a:srgbClr val="7030A0"/>
                </a:solidFill>
              </a:rPr>
              <a:t>PERICIA </a:t>
            </a:r>
          </a:p>
          <a:p>
            <a:pPr algn="ctr"/>
            <a:r>
              <a:rPr lang="es-SV" sz="4000" b="1" dirty="0" smtClean="0">
                <a:solidFill>
                  <a:srgbClr val="FF0000"/>
                </a:solidFill>
              </a:rPr>
              <a:t>CIENCIA, ARTE Y TECNOLOGIA.</a:t>
            </a:r>
            <a:endParaRPr lang="es-SV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2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4 Rectángulo redondeado"/>
          <p:cNvSpPr/>
          <p:nvPr/>
        </p:nvSpPr>
        <p:spPr>
          <a:xfrm>
            <a:off x="0" y="0"/>
            <a:ext cx="9144000" cy="2276872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 smtClean="0"/>
          </a:p>
          <a:p>
            <a:r>
              <a:rPr lang="es-ES" b="1" dirty="0" smtClean="0"/>
              <a:t>SECCIÓN </a:t>
            </a:r>
            <a:r>
              <a:rPr lang="es-ES" b="1" dirty="0"/>
              <a:t>SEXTA</a:t>
            </a:r>
            <a:endParaRPr lang="es-SV" dirty="0"/>
          </a:p>
          <a:p>
            <a:r>
              <a:rPr lang="es-ES" b="1" dirty="0"/>
              <a:t>MEDIOS DE REPRODUCCIÓN DEL SONIDO, VOZ O DE LA IMAGEN Y ALMACENAMIENTO DE INFORMACIÓN</a:t>
            </a:r>
            <a:endParaRPr lang="es-SV" dirty="0"/>
          </a:p>
          <a:p>
            <a:r>
              <a:rPr lang="es-ES" b="1" dirty="0"/>
              <a:t> </a:t>
            </a:r>
            <a:endParaRPr lang="es-SV" dirty="0"/>
          </a:p>
          <a:p>
            <a:r>
              <a:rPr lang="es-ES" b="1" dirty="0"/>
              <a:t>Medios de reproducción de imágenes o palabras</a:t>
            </a:r>
            <a:endParaRPr lang="es-SV" dirty="0"/>
          </a:p>
          <a:p>
            <a:r>
              <a:rPr lang="es-ES" dirty="0"/>
              <a:t>Art. 396.- Los medios de reproducción del sonido, la voz, los datos o la imagen podrán ser propuestos como medios de prueba</a:t>
            </a:r>
            <a:r>
              <a:rPr lang="es-ES" dirty="0" smtClean="0"/>
              <a:t>.</a:t>
            </a:r>
          </a:p>
          <a:p>
            <a:r>
              <a:rPr lang="es-ES" dirty="0" smtClean="0"/>
              <a:t>436  Al  art. 401</a:t>
            </a:r>
            <a:endParaRPr lang="es-SV" dirty="0"/>
          </a:p>
          <a:p>
            <a:pPr algn="ctr"/>
            <a:endParaRPr lang="es-SV" dirty="0"/>
          </a:p>
        </p:txBody>
      </p:sp>
      <p:sp>
        <p:nvSpPr>
          <p:cNvPr id="6" name="5 Rectángulo redondeado"/>
          <p:cNvSpPr/>
          <p:nvPr/>
        </p:nvSpPr>
        <p:spPr>
          <a:xfrm>
            <a:off x="0" y="2276872"/>
            <a:ext cx="9144000" cy="4581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s-SV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251520" y="4041068"/>
            <a:ext cx="3924435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s-SV" dirty="0">
                <a:solidFill>
                  <a:srgbClr val="FF0000"/>
                </a:solidFill>
              </a:rPr>
              <a:t>Código de menores 1994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>
                <a:solidFill>
                  <a:srgbClr val="FF0000"/>
                </a:solidFill>
              </a:rPr>
              <a:t>Código de familia 1994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51520" y="5013176"/>
            <a:ext cx="3886623" cy="16350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s-SV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>
                <a:solidFill>
                  <a:srgbClr val="FF0000"/>
                </a:solidFill>
              </a:rPr>
              <a:t>Código </a:t>
            </a:r>
            <a:r>
              <a:rPr lang="es-SV" sz="1600" b="1" dirty="0">
                <a:solidFill>
                  <a:srgbClr val="FF0000"/>
                </a:solidFill>
              </a:rPr>
              <a:t>procesal penal 1996-1997.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>
                <a:solidFill>
                  <a:srgbClr val="FF0000"/>
                </a:solidFill>
              </a:rPr>
              <a:t>Código procesal penal del 2008-2010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>
                <a:solidFill>
                  <a:srgbClr val="FF0000"/>
                </a:solidFill>
              </a:rPr>
              <a:t>Código procesal civil y mercantil 2010</a:t>
            </a:r>
          </a:p>
          <a:p>
            <a:pPr marL="342900" indent="-342900">
              <a:buFont typeface="+mj-lt"/>
              <a:buAutoNum type="arabicPeriod"/>
            </a:pPr>
            <a:endParaRPr lang="es-SV" dirty="0">
              <a:solidFill>
                <a:srgbClr val="FF0000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1520" y="2780928"/>
            <a:ext cx="3906304" cy="9125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r>
              <a:rPr lang="es-SV" sz="1400" b="1" dirty="0" smtClean="0"/>
              <a:t>Código </a:t>
            </a:r>
            <a:r>
              <a:rPr lang="es-SV" sz="1400" b="1" dirty="0"/>
              <a:t>civil </a:t>
            </a:r>
            <a:r>
              <a:rPr lang="es-SV" sz="1400" b="1" dirty="0" smtClean="0"/>
              <a:t>1859 </a:t>
            </a:r>
            <a:endParaRPr lang="es-SV" sz="1400" b="1" dirty="0"/>
          </a:p>
          <a:p>
            <a:pPr marL="342900" indent="-342900">
              <a:buFont typeface="+mj-lt"/>
              <a:buAutoNum type="arabicPeriod"/>
            </a:pPr>
            <a:r>
              <a:rPr lang="es-SV" sz="1400" b="1" dirty="0"/>
              <a:t>Procesal civil 1882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400" b="1" dirty="0"/>
              <a:t>Código de instrucción criminal 1886.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400" b="1" dirty="0"/>
              <a:t>Código procesal penal 1974</a:t>
            </a:r>
          </a:p>
          <a:p>
            <a:pPr algn="ctr"/>
            <a:endParaRPr lang="es-SV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157824" y="3145993"/>
            <a:ext cx="970429" cy="1201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175955" y="4369327"/>
            <a:ext cx="952298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138143" y="5823148"/>
            <a:ext cx="99011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5159829" y="2599719"/>
            <a:ext cx="3732651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dirty="0" smtClean="0"/>
          </a:p>
          <a:p>
            <a:r>
              <a:rPr lang="es-SV" b="1" dirty="0" smtClean="0">
                <a:solidFill>
                  <a:schemeClr val="bg1"/>
                </a:solidFill>
              </a:rPr>
              <a:t>Intima convivio </a:t>
            </a:r>
          </a:p>
          <a:p>
            <a:r>
              <a:rPr lang="es-SV" b="1" dirty="0" smtClean="0">
                <a:solidFill>
                  <a:schemeClr val="bg1"/>
                </a:solidFill>
              </a:rPr>
              <a:t>Robustez Moral</a:t>
            </a:r>
          </a:p>
          <a:p>
            <a:r>
              <a:rPr lang="es-SV" b="1" dirty="0">
                <a:solidFill>
                  <a:schemeClr val="bg1"/>
                </a:solidFill>
              </a:rPr>
              <a:t>La prueba tasada </a:t>
            </a:r>
          </a:p>
          <a:p>
            <a:r>
              <a:rPr lang="es-SV" dirty="0" smtClean="0">
                <a:solidFill>
                  <a:schemeClr val="bg1"/>
                </a:solidFill>
              </a:rPr>
              <a:t> 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5147934" y="3772136"/>
            <a:ext cx="3744546" cy="9956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SV" b="1" dirty="0" smtClean="0">
              <a:solidFill>
                <a:schemeClr val="tx1"/>
              </a:solidFill>
            </a:endParaRPr>
          </a:p>
          <a:p>
            <a:r>
              <a:rPr lang="es-SV" b="1" dirty="0" smtClean="0">
                <a:solidFill>
                  <a:schemeClr val="tx1"/>
                </a:solidFill>
              </a:rPr>
              <a:t>Sana critica </a:t>
            </a:r>
          </a:p>
          <a:p>
            <a:r>
              <a:rPr lang="es-SV" b="1" dirty="0" smtClean="0">
                <a:solidFill>
                  <a:schemeClr val="tx1"/>
                </a:solidFill>
              </a:rPr>
              <a:t>Prueba científica</a:t>
            </a:r>
          </a:p>
          <a:p>
            <a:r>
              <a:rPr lang="es-SV" b="1" dirty="0" smtClean="0">
                <a:solidFill>
                  <a:schemeClr val="tx1"/>
                </a:solidFill>
              </a:rPr>
              <a:t>Prueba tasada  </a:t>
            </a:r>
          </a:p>
          <a:p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5128253" y="4869160"/>
            <a:ext cx="3764227" cy="18722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s-SV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/>
              <a:t>Libertad probatoria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/>
              <a:t>La sana critica.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/>
              <a:t>Prueba tasada  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/>
              <a:t>Medios de reproducción del sonido ,voz de la imagen y almacenamiento  </a:t>
            </a:r>
          </a:p>
          <a:p>
            <a:pPr marL="342900" indent="-342900">
              <a:buFont typeface="+mj-lt"/>
              <a:buAutoNum type="arabicPeriod"/>
            </a:pPr>
            <a:r>
              <a:rPr lang="es-SV" sz="1600" b="1" dirty="0" smtClean="0"/>
              <a:t>Argumentar y fundamentar</a:t>
            </a:r>
          </a:p>
          <a:p>
            <a:pPr marL="342900" indent="-342900">
              <a:buFont typeface="+mj-lt"/>
              <a:buAutoNum type="arabicPeriod"/>
            </a:pPr>
            <a:endParaRPr lang="es-SV" sz="1600" b="1" dirty="0"/>
          </a:p>
        </p:txBody>
      </p:sp>
    </p:spTree>
    <p:extLst>
      <p:ext uri="{BB962C8B-B14F-4D97-AF65-F5344CB8AC3E}">
        <p14:creationId xmlns:p14="http://schemas.microsoft.com/office/powerpoint/2010/main" val="36827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>
                <a:solidFill>
                  <a:srgbClr val="FF0000"/>
                </a:solidFill>
              </a:rPr>
              <a:t>INNOVACIONES SOBRE LA PRUEBA EN RELACIÓN A LA TECNOLOGÍA.</a:t>
            </a:r>
            <a:endParaRPr lang="es-SV" sz="2400" dirty="0">
              <a:solidFill>
                <a:srgbClr val="FF0000"/>
              </a:solidFill>
            </a:endParaRPr>
          </a:p>
          <a:p>
            <a:pPr algn="ctr"/>
            <a:r>
              <a:rPr lang="es-SV" sz="2400" b="1" dirty="0" smtClean="0">
                <a:solidFill>
                  <a:srgbClr val="FF0000"/>
                </a:solidFill>
              </a:rPr>
              <a:t>CONCEPTUACIÓN. </a:t>
            </a:r>
            <a:endParaRPr lang="es-SV" sz="2400" dirty="0" smtClean="0">
              <a:solidFill>
                <a:srgbClr val="FF0000"/>
              </a:solidFill>
            </a:endParaRPr>
          </a:p>
          <a:p>
            <a:pPr algn="just"/>
            <a:r>
              <a:rPr lang="es-SV" sz="2400" b="1" dirty="0" smtClean="0">
                <a:solidFill>
                  <a:srgbClr val="002060"/>
                </a:solidFill>
              </a:rPr>
              <a:t>POR “NUEVOS MEDIOS” DE PRUEBA SUELE ENTENDERSE “AQUELLOS QUE NO APARECEN RELACIONADOS EN LAS ANTIGUAS LEYES DE C. CIVIL., PR. C. Y CPCM. (O, CON MAYOR PROPIEDAD, AQUELLOS QUE NO PUDIERON ESTAR EN LA MENTE DEL LEGISLADOR AL TIEMPO DE PROMULGARSE DICHAS LEYES) Y QUE SON PROPICIADOS POR LOS AVANCES CIENTÍFICOS O TECNOLÓGICOS”. QUE SE ESTÁN PRESENTANDO DÍA CON DÍA EN NUESTRO CONTEXTO JUDICIALES. HAY QUE TENER UNA CONCEPTUALIZACIÓN AMPLIA Y NO TRADICIONAL DE QUE DEBEMOS DE ENTENDER POR PRUEBA DOCUMENTAL CUANDO SE REFIERA A LA APLICACIÓN DE NUEVAS TECNOLOGÍAS O PRUEBA CIENTÍFICA PUES DE DONDE EMANA SIEMPRE TENDREMOS LA CONCEPTUALIZACIÓN DE INSTRUMENTOS PÚBLICOS AUTÉNTICOS O PRIVADOS EN SU CASO. LO QUE VARIARA EL TIPO DE SOPORTE Y PERICIA QUE HA DE UTILIZARSE PARA INCORPORARLA EN EL PROCESO.</a:t>
            </a:r>
          </a:p>
          <a:p>
            <a:pPr algn="ctr"/>
            <a:endParaRPr lang="es-SV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b="1" i="1" dirty="0" smtClean="0">
              <a:solidFill>
                <a:srgbClr val="7030A0"/>
              </a:solidFill>
            </a:endParaRPr>
          </a:p>
          <a:p>
            <a:pPr algn="ctr"/>
            <a:endParaRPr lang="es-ES" sz="4800" b="1" i="1" dirty="0">
              <a:solidFill>
                <a:srgbClr val="7030A0"/>
              </a:solidFill>
            </a:endParaRPr>
          </a:p>
          <a:p>
            <a:pPr algn="ctr"/>
            <a:endParaRPr lang="es-ES" sz="4800" b="1" i="1" dirty="0" smtClean="0">
              <a:solidFill>
                <a:srgbClr val="7030A0"/>
              </a:solidFill>
            </a:endParaRPr>
          </a:p>
          <a:p>
            <a:pPr algn="ctr"/>
            <a:endParaRPr lang="es-ES" sz="4800" b="1" i="1" dirty="0">
              <a:solidFill>
                <a:srgbClr val="7030A0"/>
              </a:solidFill>
            </a:endParaRPr>
          </a:p>
          <a:p>
            <a:pPr algn="ctr"/>
            <a:r>
              <a:rPr lang="es-ES" sz="4800" b="1" i="1" dirty="0" smtClean="0">
                <a:solidFill>
                  <a:srgbClr val="7030A0"/>
                </a:solidFill>
              </a:rPr>
              <a:t>Las </a:t>
            </a:r>
            <a:r>
              <a:rPr lang="es-ES" sz="4800" b="1" i="1" dirty="0">
                <a:solidFill>
                  <a:srgbClr val="7030A0"/>
                </a:solidFill>
              </a:rPr>
              <a:t>pruebas consisten en instrumentos públicos o privados en relación </a:t>
            </a:r>
            <a:r>
              <a:rPr lang="es-SV" sz="4800" b="1" i="1" dirty="0">
                <a:solidFill>
                  <a:srgbClr val="7030A0"/>
                </a:solidFill>
              </a:rPr>
              <a:t>los medios modernos   y su valoración</a:t>
            </a:r>
            <a:r>
              <a:rPr lang="es-ES" sz="4800" b="1" i="1" dirty="0">
                <a:solidFill>
                  <a:srgbClr val="7030A0"/>
                </a:solidFill>
              </a:rPr>
              <a:t>. </a:t>
            </a:r>
            <a:endParaRPr lang="es-ES" sz="4800" b="1" i="1" dirty="0" smtClean="0">
              <a:solidFill>
                <a:srgbClr val="7030A0"/>
              </a:solidFill>
            </a:endParaRPr>
          </a:p>
          <a:p>
            <a:pPr algn="ctr"/>
            <a:endParaRPr lang="es-ES" sz="4800" b="1" i="1" dirty="0">
              <a:solidFill>
                <a:srgbClr val="7030A0"/>
              </a:solidFill>
            </a:endParaRPr>
          </a:p>
          <a:p>
            <a:pPr algn="ctr"/>
            <a:endParaRPr lang="es-ES" sz="4800" b="1" i="1" dirty="0" smtClean="0">
              <a:solidFill>
                <a:srgbClr val="7030A0"/>
              </a:solidFill>
            </a:endParaRPr>
          </a:p>
          <a:p>
            <a:pPr algn="ctr"/>
            <a:endParaRPr lang="es-ES" sz="4800" b="1" i="1" dirty="0">
              <a:solidFill>
                <a:srgbClr val="7030A0"/>
              </a:solidFill>
            </a:endParaRPr>
          </a:p>
          <a:p>
            <a:pPr algn="ctr"/>
            <a:endParaRPr lang="es-SV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8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i="1" dirty="0" smtClean="0">
                <a:solidFill>
                  <a:srgbClr val="FF0000"/>
                </a:solidFill>
              </a:rPr>
              <a:t>PRESUNCIONES Y LA TEORIA DE LOS INDICIOS EN LA VALORACION DE LA PRUEBA.</a:t>
            </a:r>
          </a:p>
          <a:p>
            <a:pPr algn="ctr"/>
            <a:endParaRPr lang="es-SV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9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800" b="1" i="1" dirty="0">
                <a:solidFill>
                  <a:srgbClr val="002060"/>
                </a:solidFill>
              </a:rPr>
              <a:t>Lista de estos nuevos medios probatorios.</a:t>
            </a:r>
          </a:p>
          <a:p>
            <a:pPr algn="ctr"/>
            <a:endParaRPr lang="es-SV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0" b="1" i="1" dirty="0">
                <a:solidFill>
                  <a:srgbClr val="7030A0"/>
                </a:solidFill>
              </a:rPr>
              <a:t>Perfil dogmático de su análisis y contenido del mismo.</a:t>
            </a:r>
          </a:p>
          <a:p>
            <a:pPr algn="ctr"/>
            <a:endParaRPr lang="es-SV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4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424</Words>
  <Application>Microsoft Office PowerPoint</Application>
  <PresentationFormat>Presentación en pantalla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FINANCIERA</dc:creator>
  <cp:lastModifiedBy>FINANCIERA</cp:lastModifiedBy>
  <cp:revision>19</cp:revision>
  <dcterms:created xsi:type="dcterms:W3CDTF">2018-09-08T14:29:43Z</dcterms:created>
  <dcterms:modified xsi:type="dcterms:W3CDTF">2018-09-10T13:11:41Z</dcterms:modified>
</cp:coreProperties>
</file>